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58" r:id="rId5"/>
    <p:sldId id="275" r:id="rId6"/>
    <p:sldId id="296" r:id="rId7"/>
    <p:sldId id="261" r:id="rId8"/>
    <p:sldId id="297" r:id="rId9"/>
    <p:sldId id="299" r:id="rId10"/>
    <p:sldId id="298" r:id="rId11"/>
    <p:sldId id="300" r:id="rId12"/>
    <p:sldId id="309" r:id="rId13"/>
    <p:sldId id="310" r:id="rId14"/>
    <p:sldId id="266" r:id="rId15"/>
    <p:sldId id="311" r:id="rId16"/>
    <p:sldId id="313" r:id="rId17"/>
    <p:sldId id="312" r:id="rId18"/>
    <p:sldId id="270" r:id="rId19"/>
    <p:sldId id="304" r:id="rId20"/>
    <p:sldId id="314" r:id="rId21"/>
    <p:sldId id="302" r:id="rId22"/>
    <p:sldId id="303" r:id="rId23"/>
    <p:sldId id="316" r:id="rId24"/>
    <p:sldId id="315" r:id="rId25"/>
    <p:sldId id="317" r:id="rId26"/>
    <p:sldId id="278" r:id="rId27"/>
    <p:sldId id="305" r:id="rId28"/>
    <p:sldId id="279" r:id="rId29"/>
    <p:sldId id="318" r:id="rId30"/>
    <p:sldId id="307" r:id="rId31"/>
    <p:sldId id="308" r:id="rId32"/>
    <p:sldId id="285" r:id="rId33"/>
    <p:sldId id="281" r:id="rId34"/>
    <p:sldId id="282" r:id="rId35"/>
    <p:sldId id="283" r:id="rId36"/>
    <p:sldId id="306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293" r:id="rId47"/>
    <p:sldId id="294" r:id="rId48"/>
    <p:sldId id="328" r:id="rId49"/>
    <p:sldId id="329" r:id="rId50"/>
    <p:sldId id="33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35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38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092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59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323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34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8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174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15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404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60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5F969-F3A6-4A94-B369-0E6A644048D7}" type="datetimeFigureOut">
              <a:rPr lang="en-CA" smtClean="0"/>
              <a:t>2014-10-07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3F11A-4D5A-476E-B6F5-8E61215202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166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s106.us/ds106-radio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techpost.ca/ple_diagrams/index.php/mind-map-3" TargetMode="External"/><Relationship Id="rId2" Type="http://schemas.openxmlformats.org/officeDocument/2006/relationships/hyperlink" Target="https://www.google.com/search?q=ple+diagram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54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ithcotps.sa.edu.au/Learning.htm" TargetMode="External"/><Relationship Id="rId5" Type="http://schemas.openxmlformats.org/officeDocument/2006/relationships/hyperlink" Target="http://www.alter-inc.com/wearable.html" TargetMode="External"/><Relationship Id="rId4" Type="http://schemas.openxmlformats.org/officeDocument/2006/relationships/hyperlink" Target="http://singularityhub.com/2012/10/15/19th-century-french-artists-predicted-the-world-of-the-future-in-this-series-of-postcard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6799" y="-1736921"/>
            <a:ext cx="14996207" cy="10331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3163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Creating a Learning Network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179" y="5281864"/>
            <a:ext cx="6176211" cy="1415130"/>
          </a:xfrm>
        </p:spPr>
        <p:txBody>
          <a:bodyPr>
            <a:noAutofit/>
          </a:bodyPr>
          <a:lstStyle/>
          <a:p>
            <a:pPr algn="l"/>
            <a:r>
              <a:rPr lang="en-CA" sz="2800" dirty="0" smtClean="0"/>
              <a:t>Stephen Downes</a:t>
            </a:r>
          </a:p>
          <a:p>
            <a:pPr algn="l"/>
            <a:r>
              <a:rPr lang="en-CA" sz="2800" dirty="0" smtClean="0"/>
              <a:t>ABED – Curitiba, Brazil</a:t>
            </a:r>
          </a:p>
          <a:p>
            <a:pPr algn="l"/>
            <a:r>
              <a:rPr lang="en-CA" sz="2800" dirty="0" smtClean="0"/>
              <a:t>October 7, 2014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7905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9337" y="2695073"/>
            <a:ext cx="1937084" cy="818148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6541169" y="2695073"/>
            <a:ext cx="1937084" cy="818148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4319337" y="3657600"/>
            <a:ext cx="2755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/>
              <a:t>Shoutcast</a:t>
            </a:r>
            <a:endParaRPr lang="fr-CA" dirty="0" smtClean="0"/>
          </a:p>
          <a:p>
            <a:r>
              <a:rPr lang="fr-CA" dirty="0" err="1" smtClean="0"/>
              <a:t>Icecast</a:t>
            </a:r>
            <a:endParaRPr lang="fr-CA" dirty="0" smtClean="0"/>
          </a:p>
          <a:p>
            <a:r>
              <a:rPr lang="fr-CA" dirty="0" smtClean="0"/>
              <a:t>SAM Broadcaster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3657600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/>
              <a:t>Centova</a:t>
            </a:r>
            <a:r>
              <a:rPr lang="fr-CA" dirty="0" smtClean="0"/>
              <a:t> </a:t>
            </a:r>
            <a:r>
              <a:rPr lang="fr-CA" dirty="0" err="1" smtClean="0"/>
              <a:t>Cast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5" y="1667277"/>
            <a:ext cx="1335506" cy="880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6905" y="3152274"/>
            <a:ext cx="15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Computer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1106905" y="4257764"/>
            <a:ext cx="133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Mobile Phone</a:t>
            </a:r>
            <a:endParaRPr lang="en-CA" dirty="0"/>
          </a:p>
        </p:txBody>
      </p:sp>
      <p:cxnSp>
        <p:nvCxnSpPr>
          <p:cNvPr id="12" name="Elbow Connector 11"/>
          <p:cNvCxnSpPr>
            <a:stCxn id="4" idx="1"/>
          </p:cNvCxnSpPr>
          <p:nvPr/>
        </p:nvCxnSpPr>
        <p:spPr>
          <a:xfrm rot="10800000">
            <a:off x="2610853" y="2201779"/>
            <a:ext cx="1708484" cy="90236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4" idx="1"/>
          </p:cNvCxnSpPr>
          <p:nvPr/>
        </p:nvCxnSpPr>
        <p:spPr>
          <a:xfrm rot="10800000" flipV="1">
            <a:off x="2442413" y="3104146"/>
            <a:ext cx="1876924" cy="232793"/>
          </a:xfrm>
          <a:prstGeom prst="bentConnector3">
            <a:avLst>
              <a:gd name="adj1" fmla="val 4615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1"/>
          </p:cNvCxnSpPr>
          <p:nvPr/>
        </p:nvCxnSpPr>
        <p:spPr>
          <a:xfrm rot="10800000" flipV="1">
            <a:off x="2201779" y="3104146"/>
            <a:ext cx="2117558" cy="1476781"/>
          </a:xfrm>
          <a:prstGeom prst="bentConnector3">
            <a:avLst>
              <a:gd name="adj1" fmla="val 4090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3"/>
            <a:endCxn id="4" idx="3"/>
          </p:cNvCxnSpPr>
          <p:nvPr/>
        </p:nvCxnSpPr>
        <p:spPr>
          <a:xfrm>
            <a:off x="6256421" y="310414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3"/>
            <a:endCxn id="5" idx="1"/>
          </p:cNvCxnSpPr>
          <p:nvPr/>
        </p:nvCxnSpPr>
        <p:spPr>
          <a:xfrm>
            <a:off x="6256421" y="3104147"/>
            <a:ext cx="2847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>
            <a:off x="8478253" y="3104146"/>
            <a:ext cx="1399673" cy="10151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5" idx="3"/>
          </p:cNvCxnSpPr>
          <p:nvPr/>
        </p:nvCxnSpPr>
        <p:spPr>
          <a:xfrm flipV="1">
            <a:off x="8478253" y="2107317"/>
            <a:ext cx="1399673" cy="99683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877926" y="1651625"/>
            <a:ext cx="1564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FTP File </a:t>
            </a:r>
            <a:r>
              <a:rPr lang="fr-CA" sz="2800" dirty="0" err="1" smtClean="0"/>
              <a:t>Upload</a:t>
            </a:r>
            <a:endParaRPr lang="en-CA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9877925" y="3657600"/>
            <a:ext cx="1564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Digital Signal</a:t>
            </a:r>
            <a:endParaRPr lang="en-CA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4319337" y="1289782"/>
            <a:ext cx="1696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Streaming Media Server</a:t>
            </a:r>
            <a:endParaRPr lang="en-CA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6629400" y="1877975"/>
            <a:ext cx="15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Auto DJ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1393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9100" y="2806700"/>
            <a:ext cx="2489200" cy="109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Elbow Connector 5"/>
          <p:cNvCxnSpPr>
            <a:stCxn id="4" idx="1"/>
          </p:cNvCxnSpPr>
          <p:nvPr/>
        </p:nvCxnSpPr>
        <p:spPr>
          <a:xfrm rot="10800000">
            <a:off x="3568700" y="1701800"/>
            <a:ext cx="1930400" cy="16510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4" idx="1"/>
          </p:cNvCxnSpPr>
          <p:nvPr/>
        </p:nvCxnSpPr>
        <p:spPr>
          <a:xfrm rot="10800000" flipV="1">
            <a:off x="3556000" y="3352800"/>
            <a:ext cx="1943100" cy="1473200"/>
          </a:xfrm>
          <a:prstGeom prst="bentConnector3">
            <a:avLst>
              <a:gd name="adj1" fmla="val 49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425700" y="1231900"/>
            <a:ext cx="1143000" cy="1003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09273" y="1701800"/>
            <a:ext cx="8164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1043" y="1231900"/>
            <a:ext cx="1564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Digital Signal</a:t>
            </a:r>
            <a:endParaRPr lang="en-CA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130158" y="5385266"/>
            <a:ext cx="216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Speakers </a:t>
            </a:r>
            <a:r>
              <a:rPr lang="fr-CA" sz="2800" dirty="0" err="1" smtClean="0"/>
              <a:t>Headphones</a:t>
            </a:r>
            <a:endParaRPr lang="en-CA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425700" y="2290973"/>
            <a:ext cx="1564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/>
              <a:t>Digital Signal</a:t>
            </a:r>
          </a:p>
          <a:p>
            <a:r>
              <a:rPr lang="fr-CA" sz="2000" dirty="0" smtClean="0"/>
              <a:t>Processor</a:t>
            </a:r>
            <a:endParaRPr lang="en-CA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630196" y="1178579"/>
            <a:ext cx="318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Edcast</a:t>
            </a:r>
            <a:r>
              <a:rPr lang="fr-CA" sz="2800" dirty="0"/>
              <a:t>,</a:t>
            </a:r>
            <a:r>
              <a:rPr lang="fr-CA" sz="2800" dirty="0" smtClean="0"/>
              <a:t>  </a:t>
            </a:r>
            <a:r>
              <a:rPr lang="fr-CA" sz="2800" dirty="0" err="1" smtClean="0"/>
              <a:t>Nicecast</a:t>
            </a:r>
            <a:endParaRPr lang="en-CA" sz="2800" dirty="0"/>
          </a:p>
        </p:txBody>
      </p:sp>
      <p:cxnSp>
        <p:nvCxnSpPr>
          <p:cNvPr id="20" name="Elbow Connector 19"/>
          <p:cNvCxnSpPr>
            <a:stCxn id="4" idx="3"/>
          </p:cNvCxnSpPr>
          <p:nvPr/>
        </p:nvCxnSpPr>
        <p:spPr>
          <a:xfrm flipV="1">
            <a:off x="7988300" y="1733550"/>
            <a:ext cx="577850" cy="161925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4" idx="3"/>
          </p:cNvCxnSpPr>
          <p:nvPr/>
        </p:nvCxnSpPr>
        <p:spPr>
          <a:xfrm flipV="1">
            <a:off x="7988300" y="2838451"/>
            <a:ext cx="1155700" cy="51434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4" idx="3"/>
          </p:cNvCxnSpPr>
          <p:nvPr/>
        </p:nvCxnSpPr>
        <p:spPr>
          <a:xfrm>
            <a:off x="7988300" y="3352800"/>
            <a:ext cx="577850" cy="18010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566150" y="1733550"/>
            <a:ext cx="5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566150" y="5153891"/>
            <a:ext cx="5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390708" y="1440189"/>
            <a:ext cx="15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Files</a:t>
            </a:r>
            <a:endParaRPr lang="en-CA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9372963" y="2545090"/>
            <a:ext cx="15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Playlist</a:t>
            </a:r>
            <a:endParaRPr lang="en-CA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9390708" y="4676837"/>
            <a:ext cx="1564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Stereo</a:t>
            </a:r>
            <a:r>
              <a:rPr lang="fr-CA" sz="2800" dirty="0" smtClean="0"/>
              <a:t> Mix</a:t>
            </a:r>
            <a:endParaRPr lang="en-CA" sz="28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8566150" y="4089400"/>
            <a:ext cx="5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390708" y="3806798"/>
            <a:ext cx="15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Mic</a:t>
            </a:r>
            <a:endParaRPr lang="en-CA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5570317" y="401703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Media Player</a:t>
            </a:r>
            <a:endParaRPr lang="en-CA" sz="2800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7985580" y="3352799"/>
            <a:ext cx="5805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" idx="1"/>
          </p:cNvCxnSpPr>
          <p:nvPr/>
        </p:nvCxnSpPr>
        <p:spPr>
          <a:xfrm flipH="1" flipV="1">
            <a:off x="4527549" y="3352799"/>
            <a:ext cx="97155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286275" y="4826827"/>
            <a:ext cx="2697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674077" y="1648479"/>
            <a:ext cx="318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Or </a:t>
            </a:r>
            <a:r>
              <a:rPr lang="fr-CA" sz="2800" dirty="0" err="1" smtClean="0"/>
              <a:t>Mixxx</a:t>
            </a:r>
            <a:endParaRPr lang="en-CA" sz="28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12" y="188764"/>
            <a:ext cx="2274470" cy="95432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199" y="4206240"/>
            <a:ext cx="1126754" cy="11790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522" y="1289587"/>
            <a:ext cx="888148" cy="89897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881" y="3095625"/>
            <a:ext cx="2070251" cy="6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1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40" y="432435"/>
            <a:ext cx="5257800" cy="5343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4040" y="5775960"/>
            <a:ext cx="9006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/>
              <a:t>.</a:t>
            </a:r>
            <a:r>
              <a:rPr lang="en-CA" sz="4000" dirty="0" err="1" smtClean="0"/>
              <a:t>pls</a:t>
            </a:r>
            <a:r>
              <a:rPr lang="en-CA" sz="4000" dirty="0" smtClean="0"/>
              <a:t> file – points to mp3 files online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604760" y="1371600"/>
            <a:ext cx="32461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Local file</a:t>
            </a:r>
          </a:p>
          <a:p>
            <a:endParaRPr lang="en-CA" sz="2800" dirty="0"/>
          </a:p>
          <a:p>
            <a:endParaRPr lang="en-CA" sz="2800" dirty="0" smtClean="0"/>
          </a:p>
          <a:p>
            <a:r>
              <a:rPr lang="en-CA" sz="2800" dirty="0" smtClean="0"/>
              <a:t>Web file</a:t>
            </a:r>
          </a:p>
          <a:p>
            <a:endParaRPr lang="en-CA" sz="2800" dirty="0"/>
          </a:p>
          <a:p>
            <a:endParaRPr lang="en-CA" sz="2800" dirty="0" smtClean="0"/>
          </a:p>
          <a:p>
            <a:r>
              <a:rPr lang="en-CA" sz="2800" dirty="0" smtClean="0"/>
              <a:t>Streaming source</a:t>
            </a:r>
            <a:endParaRPr lang="en-CA" sz="2800" dirty="0"/>
          </a:p>
          <a:p>
            <a:endParaRPr lang="en-CA" sz="2800" dirty="0" smtClean="0"/>
          </a:p>
          <a:p>
            <a:r>
              <a:rPr lang="en-CA" dirty="0" smtClean="0"/>
              <a:t>Web </a:t>
            </a:r>
            <a:r>
              <a:rPr lang="en-CA" dirty="0" err="1" smtClean="0"/>
              <a:t>fil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9676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40" y="765539"/>
            <a:ext cx="6154102" cy="51380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861560" y="3901440"/>
            <a:ext cx="4724400" cy="48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370320" y="4831080"/>
            <a:ext cx="3261360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096000" y="5715000"/>
            <a:ext cx="3276600" cy="60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738360" y="3639830"/>
            <a:ext cx="2026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Stream</a:t>
            </a:r>
          </a:p>
          <a:p>
            <a:endParaRPr lang="en-CA" sz="2800" dirty="0"/>
          </a:p>
          <a:p>
            <a:r>
              <a:rPr lang="en-CA" sz="2800" dirty="0" smtClean="0"/>
              <a:t>.</a:t>
            </a:r>
            <a:r>
              <a:rPr lang="en-CA" sz="2800" dirty="0" err="1" smtClean="0"/>
              <a:t>pls</a:t>
            </a:r>
            <a:r>
              <a:rPr lang="en-CA" sz="2800" dirty="0" smtClean="0"/>
              <a:t> File</a:t>
            </a:r>
          </a:p>
          <a:p>
            <a:endParaRPr lang="en-CA" sz="2800" dirty="0"/>
          </a:p>
          <a:p>
            <a:r>
              <a:rPr lang="en-CA" sz="2800" dirty="0" smtClean="0"/>
              <a:t>RSS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13844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70" y="1321117"/>
            <a:ext cx="3390900" cy="4124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92" y="954880"/>
            <a:ext cx="4063397" cy="485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1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707" y="1143000"/>
            <a:ext cx="6282637" cy="3982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2772728"/>
            <a:ext cx="1472565" cy="143750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023360" y="3491480"/>
            <a:ext cx="472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38399" y="5425440"/>
            <a:ext cx="780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MP3 files                RSS Feeds</a:t>
            </a:r>
            <a:endParaRPr lang="en-CA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23360" y="5699760"/>
            <a:ext cx="960120" cy="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811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1390650"/>
            <a:ext cx="9368909" cy="3498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308600"/>
            <a:ext cx="924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Enclosures in RSS Files indicate MP3 sources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647274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399" y="2366328"/>
            <a:ext cx="1472565" cy="143750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026400" y="3187700"/>
            <a:ext cx="121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468437"/>
            <a:ext cx="5181600" cy="3438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5257800"/>
            <a:ext cx="847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Sources include RSS, Twitter, Facebook APIs, etc.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40699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5" y="582612"/>
            <a:ext cx="6267450" cy="4219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3800" y="5765800"/>
            <a:ext cx="949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Create MP3 files and upload them to the web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1367404"/>
            <a:ext cx="6748462" cy="3993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" y="494539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Audacity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7607300" y="584301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/>
              <a:t>Audioboo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0927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662" y="365125"/>
            <a:ext cx="9736138" cy="1325563"/>
          </a:xfrm>
        </p:spPr>
        <p:txBody>
          <a:bodyPr/>
          <a:lstStyle/>
          <a:p>
            <a:r>
              <a:rPr lang="fr-CA" dirty="0" smtClean="0"/>
              <a:t>How I </a:t>
            </a:r>
            <a:r>
              <a:rPr lang="fr-CA" dirty="0" err="1" smtClean="0"/>
              <a:t>Built</a:t>
            </a:r>
            <a:r>
              <a:rPr lang="fr-CA" dirty="0" smtClean="0"/>
              <a:t> </a:t>
            </a:r>
            <a:r>
              <a:rPr lang="fr-CA" dirty="0" err="1" smtClean="0"/>
              <a:t>OLDaily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62" y="1535112"/>
            <a:ext cx="81438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3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47602"/>
            <a:ext cx="10298112" cy="5627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37500" y="6146800"/>
            <a:ext cx="425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We built a MOOC…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55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100" y="2844800"/>
            <a:ext cx="2489200" cy="109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Elbow Connector 4"/>
          <p:cNvCxnSpPr>
            <a:stCxn id="4" idx="3"/>
          </p:cNvCxnSpPr>
          <p:nvPr/>
        </p:nvCxnSpPr>
        <p:spPr>
          <a:xfrm flipV="1">
            <a:off x="4940300" y="1771650"/>
            <a:ext cx="577850" cy="161925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>
            <a:stCxn id="4" idx="3"/>
          </p:cNvCxnSpPr>
          <p:nvPr/>
        </p:nvCxnSpPr>
        <p:spPr>
          <a:xfrm flipV="1">
            <a:off x="4940300" y="2876551"/>
            <a:ext cx="1155700" cy="51434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stCxn id="4" idx="3"/>
          </p:cNvCxnSpPr>
          <p:nvPr/>
        </p:nvCxnSpPr>
        <p:spPr>
          <a:xfrm>
            <a:off x="4940300" y="3390900"/>
            <a:ext cx="577850" cy="18010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18150" y="1771650"/>
            <a:ext cx="5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18150" y="5191991"/>
            <a:ext cx="5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18150" y="4127500"/>
            <a:ext cx="5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22317" y="4055131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Newsletter</a:t>
            </a:r>
            <a:endParaRPr lang="en-CA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964795" y="3390899"/>
            <a:ext cx="577850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400800" y="151765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3600" dirty="0" smtClean="0"/>
              <a:t>Web page</a:t>
            </a:r>
          </a:p>
          <a:p>
            <a:endParaRPr lang="en-CA" sz="3600" dirty="0" smtClean="0"/>
          </a:p>
          <a:p>
            <a:r>
              <a:rPr lang="en-CA" sz="3600" dirty="0" smtClean="0"/>
              <a:t>Email newsletter</a:t>
            </a:r>
          </a:p>
          <a:p>
            <a:endParaRPr lang="en-CA" sz="3600" dirty="0" smtClean="0"/>
          </a:p>
          <a:p>
            <a:r>
              <a:rPr lang="en-CA" sz="3600" dirty="0" smtClean="0"/>
              <a:t>RSS feed</a:t>
            </a:r>
          </a:p>
          <a:p>
            <a:endParaRPr lang="en-CA" sz="3600" dirty="0" smtClean="0"/>
          </a:p>
          <a:p>
            <a:r>
              <a:rPr lang="en-CA" sz="3600" dirty="0" smtClean="0"/>
              <a:t>Twitter @</a:t>
            </a:r>
            <a:r>
              <a:rPr lang="en-CA" sz="3600" dirty="0" err="1" smtClean="0"/>
              <a:t>OLDaily</a:t>
            </a:r>
            <a:endParaRPr lang="en-CA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91040" y="3036956"/>
            <a:ext cx="224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i="1" dirty="0" err="1" smtClean="0">
                <a:solidFill>
                  <a:schemeClr val="accent6">
                    <a:lumMod val="75000"/>
                  </a:schemeClr>
                </a:solidFill>
              </a:rPr>
              <a:t>OLDaily</a:t>
            </a:r>
            <a:endParaRPr lang="en-CA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2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1182" y="2524836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Elbow Connector 5"/>
          <p:cNvCxnSpPr>
            <a:stCxn id="4" idx="1"/>
          </p:cNvCxnSpPr>
          <p:nvPr/>
        </p:nvCxnSpPr>
        <p:spPr>
          <a:xfrm rot="10800000">
            <a:off x="2088108" y="1528550"/>
            <a:ext cx="2593075" cy="158996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rot="10800000">
            <a:off x="2088106" y="2524835"/>
            <a:ext cx="2593076" cy="59367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4" idx="1"/>
          </p:cNvCxnSpPr>
          <p:nvPr/>
        </p:nvCxnSpPr>
        <p:spPr>
          <a:xfrm rot="10800000" flipV="1">
            <a:off x="2088108" y="3118514"/>
            <a:ext cx="2593074" cy="16718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4" idx="1"/>
          </p:cNvCxnSpPr>
          <p:nvPr/>
        </p:nvCxnSpPr>
        <p:spPr>
          <a:xfrm rot="10800000" flipV="1">
            <a:off x="2088108" y="3118513"/>
            <a:ext cx="2593075" cy="59367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6600" y="2263225"/>
            <a:ext cx="11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Email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736600" y="3450581"/>
            <a:ext cx="11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RSS</a:t>
            </a:r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736600" y="1257300"/>
            <a:ext cx="11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Web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736600" y="4528754"/>
            <a:ext cx="135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Twitter</a:t>
            </a:r>
            <a:endParaRPr lang="en-CA" dirty="0"/>
          </a:p>
        </p:txBody>
      </p:sp>
      <p:sp>
        <p:nvSpPr>
          <p:cNvPr id="22" name="Rectangle 21"/>
          <p:cNvSpPr/>
          <p:nvPr/>
        </p:nvSpPr>
        <p:spPr>
          <a:xfrm>
            <a:off x="7322782" y="2524836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4" name="Straight Arrow Connector 23"/>
          <p:cNvCxnSpPr>
            <a:stCxn id="22" idx="1"/>
            <a:endCxn id="4" idx="3"/>
          </p:cNvCxnSpPr>
          <p:nvPr/>
        </p:nvCxnSpPr>
        <p:spPr>
          <a:xfrm flipH="1">
            <a:off x="6741994" y="3118514"/>
            <a:ext cx="580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1"/>
          </p:cNvCxnSpPr>
          <p:nvPr/>
        </p:nvCxnSpPr>
        <p:spPr>
          <a:xfrm flipH="1" flipV="1">
            <a:off x="3384644" y="3118513"/>
            <a:ext cx="129653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4" idx="0"/>
          </p:cNvCxnSpPr>
          <p:nvPr/>
        </p:nvCxnSpPr>
        <p:spPr>
          <a:xfrm>
            <a:off x="5711588" y="1780520"/>
            <a:ext cx="0" cy="7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62288" y="2821674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Posts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4962288" y="1284507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 smtClean="0"/>
              <a:t>commentary</a:t>
            </a:r>
            <a:endParaRPr lang="en-CA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705488" y="2856903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Links</a:t>
            </a:r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7705488" y="3724890"/>
            <a:ext cx="185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dirty="0" err="1" smtClean="0"/>
              <a:t>Title</a:t>
            </a:r>
            <a:endParaRPr lang="fr-CA" dirty="0" smtClean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dirty="0" smtClean="0"/>
              <a:t>URL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dirty="0" err="1" smtClean="0"/>
              <a:t>Feed</a:t>
            </a:r>
            <a:endParaRPr lang="fr-CA" dirty="0" smtClean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dirty="0" err="1" smtClean="0"/>
              <a:t>Author</a:t>
            </a:r>
            <a:endParaRPr lang="en-CA" dirty="0"/>
          </a:p>
        </p:txBody>
      </p:sp>
      <p:sp>
        <p:nvSpPr>
          <p:cNvPr id="35" name="Rectangle 34"/>
          <p:cNvSpPr/>
          <p:nvPr/>
        </p:nvSpPr>
        <p:spPr>
          <a:xfrm>
            <a:off x="4466988" y="4837942"/>
            <a:ext cx="2489200" cy="1092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/>
          <p:cNvSpPr txBox="1"/>
          <p:nvPr/>
        </p:nvSpPr>
        <p:spPr>
          <a:xfrm>
            <a:off x="4706928" y="5030098"/>
            <a:ext cx="224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i="1" dirty="0" err="1" smtClean="0">
                <a:solidFill>
                  <a:schemeClr val="accent6">
                    <a:lumMod val="75000"/>
                  </a:schemeClr>
                </a:solidFill>
              </a:rPr>
              <a:t>OLDaily</a:t>
            </a:r>
            <a:endParaRPr lang="en-CA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8" name="Straight Arrow Connector 37"/>
          <p:cNvCxnSpPr>
            <a:stCxn id="4" idx="2"/>
            <a:endCxn id="35" idx="0"/>
          </p:cNvCxnSpPr>
          <p:nvPr/>
        </p:nvCxnSpPr>
        <p:spPr>
          <a:xfrm>
            <a:off x="5711588" y="3712191"/>
            <a:ext cx="0" cy="112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86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8282" y="2677236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2360494" y="3009303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Links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5100282" y="937336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100282" y="2709649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5100282" y="4481962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Elbow Connector 10"/>
          <p:cNvCxnSpPr>
            <a:stCxn id="7" idx="1"/>
            <a:endCxn id="6" idx="3"/>
          </p:cNvCxnSpPr>
          <p:nvPr/>
        </p:nvCxnSpPr>
        <p:spPr>
          <a:xfrm rot="10800000" flipV="1">
            <a:off x="3859094" y="1531013"/>
            <a:ext cx="1241188" cy="173989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8" idx="1"/>
          </p:cNvCxnSpPr>
          <p:nvPr/>
        </p:nvCxnSpPr>
        <p:spPr>
          <a:xfrm rot="10800000">
            <a:off x="4421306" y="3270913"/>
            <a:ext cx="678976" cy="3241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9" idx="1"/>
          </p:cNvCxnSpPr>
          <p:nvPr/>
        </p:nvCxnSpPr>
        <p:spPr>
          <a:xfrm rot="10800000">
            <a:off x="4479688" y="3303326"/>
            <a:ext cx="620594" cy="177231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19700" y="1269403"/>
            <a:ext cx="187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RSS Reader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5290024" y="3041716"/>
            <a:ext cx="187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Email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5290024" y="4814029"/>
            <a:ext cx="1871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Social Net</a:t>
            </a:r>
            <a:endParaRPr lang="en-CA" dirty="0"/>
          </a:p>
        </p:txBody>
      </p:sp>
      <p:cxnSp>
        <p:nvCxnSpPr>
          <p:cNvPr id="24" name="Straight Arrow Connector 23"/>
          <p:cNvCxnSpPr>
            <a:endCxn id="6" idx="3"/>
          </p:cNvCxnSpPr>
          <p:nvPr/>
        </p:nvCxnSpPr>
        <p:spPr>
          <a:xfrm flipH="1">
            <a:off x="3859094" y="3270913"/>
            <a:ext cx="334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1"/>
          </p:cNvCxnSpPr>
          <p:nvPr/>
        </p:nvCxnSpPr>
        <p:spPr>
          <a:xfrm flipH="1" flipV="1">
            <a:off x="1140402" y="3270913"/>
            <a:ext cx="65788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954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615651"/>
            <a:ext cx="7264400" cy="3853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0" y="47498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Email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2768600" y="474980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Google groups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Mailing </a:t>
            </a:r>
            <a:r>
              <a:rPr lang="fr-CA" sz="2800" dirty="0" err="1" smtClean="0"/>
              <a:t>Lists</a:t>
            </a:r>
            <a:endParaRPr lang="fr-CA" sz="2800" dirty="0" smtClean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err="1" smtClean="0"/>
              <a:t>Subscriptions</a:t>
            </a:r>
            <a:endParaRPr lang="fr-CA" sz="2800" dirty="0" smtClean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err="1" smtClean="0"/>
              <a:t>Alerts</a:t>
            </a:r>
            <a:endParaRPr lang="fr-CA" sz="2800" dirty="0" smtClean="0"/>
          </a:p>
        </p:txBody>
      </p:sp>
    </p:spTree>
    <p:extLst>
      <p:ext uri="{BB962C8B-B14F-4D97-AF65-F5344CB8AC3E}">
        <p14:creationId xmlns:p14="http://schemas.microsoft.com/office/powerpoint/2010/main" val="3350514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199" y="703917"/>
            <a:ext cx="6464301" cy="3890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48" y="4927600"/>
            <a:ext cx="698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/>
              <a:t>RSS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3302000" y="492760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err="1" smtClean="0"/>
              <a:t>Feedly</a:t>
            </a:r>
            <a:endParaRPr lang="fr-CA" sz="2800" dirty="0" smtClean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Old Reader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670649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468313"/>
            <a:ext cx="8089900" cy="4193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4300" y="4978618"/>
            <a:ext cx="610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Social Media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4826000" y="488971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Twitter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Facebook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Google+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LinkedIn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4900" y="497861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smtClean="0"/>
              <a:t>Groups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err="1" smtClean="0"/>
              <a:t>Channels</a:t>
            </a:r>
            <a:endParaRPr lang="fr-CA" sz="2800" dirty="0" smtClean="0"/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fr-CA" sz="2800" dirty="0" err="1" smtClean="0"/>
              <a:t>Hashtags</a:t>
            </a:r>
            <a:endParaRPr lang="fr-CA" sz="2800" dirty="0" smtClean="0"/>
          </a:p>
        </p:txBody>
      </p:sp>
    </p:spTree>
    <p:extLst>
      <p:ext uri="{BB962C8B-B14F-4D97-AF65-F5344CB8AC3E}">
        <p14:creationId xmlns:p14="http://schemas.microsoft.com/office/powerpoint/2010/main" val="2898850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Content Sources</a:t>
            </a:r>
          </a:p>
          <a:p>
            <a:pPr lvl="1"/>
            <a:r>
              <a:rPr lang="en-CA" dirty="0" smtClean="0"/>
              <a:t>Blogger / </a:t>
            </a:r>
            <a:r>
              <a:rPr lang="en-CA" dirty="0" err="1"/>
              <a:t>W</a:t>
            </a:r>
            <a:r>
              <a:rPr lang="en-CA" dirty="0" err="1" smtClean="0"/>
              <a:t>ordpress</a:t>
            </a:r>
            <a:endParaRPr lang="en-CA" dirty="0" smtClean="0"/>
          </a:p>
          <a:p>
            <a:pPr lvl="1"/>
            <a:r>
              <a:rPr lang="en-CA" dirty="0" smtClean="0"/>
              <a:t>Content management system</a:t>
            </a:r>
          </a:p>
          <a:p>
            <a:pPr lvl="1"/>
            <a:r>
              <a:rPr lang="en-CA" dirty="0" smtClean="0"/>
              <a:t>Social media</a:t>
            </a:r>
          </a:p>
          <a:p>
            <a:pPr lvl="1"/>
            <a:r>
              <a:rPr lang="en-CA" dirty="0" smtClean="0"/>
              <a:t>Discussion groups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137" y="1485900"/>
            <a:ext cx="51149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5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365125"/>
            <a:ext cx="9359900" cy="1325563"/>
          </a:xfrm>
        </p:spPr>
        <p:txBody>
          <a:bodyPr/>
          <a:lstStyle/>
          <a:p>
            <a:r>
              <a:rPr lang="fr-CA" dirty="0" smtClean="0"/>
              <a:t>How I </a:t>
            </a:r>
            <a:r>
              <a:rPr lang="fr-CA" dirty="0" err="1" smtClean="0"/>
              <a:t>Built</a:t>
            </a:r>
            <a:r>
              <a:rPr lang="fr-CA" dirty="0" smtClean="0"/>
              <a:t> a MOOC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1690688"/>
            <a:ext cx="75057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1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514350"/>
            <a:ext cx="12077700" cy="6343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" y="3143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Notification – </a:t>
            </a:r>
            <a:r>
              <a:rPr lang="en-CA" sz="3200" dirty="0" err="1" smtClean="0"/>
              <a:t>url</a:t>
            </a:r>
            <a:r>
              <a:rPr lang="en-CA" sz="3200" dirty="0" smtClean="0"/>
              <a:t> - sign up for newsletter 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8577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" y="3143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Add a New Feed</a:t>
            </a:r>
            <a:endParaRPr lang="en-CA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011983"/>
            <a:ext cx="10293350" cy="597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386"/>
            <a:ext cx="10515600" cy="5118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 smtClean="0"/>
              <a:t>DS106 – Grant Potter</a:t>
            </a:r>
            <a:endParaRPr lang="en-CA" sz="3600" dirty="0"/>
          </a:p>
        </p:txBody>
      </p:sp>
      <p:sp>
        <p:nvSpPr>
          <p:cNvPr id="4" name="AutoShape 2" descr="listen"/>
          <p:cNvSpPr>
            <a:spLocks noChangeAspect="1" noChangeArrowheads="1"/>
          </p:cNvSpPr>
          <p:nvPr/>
        </p:nvSpPr>
        <p:spPr bwMode="auto">
          <a:xfrm>
            <a:off x="155575" y="-1592263"/>
            <a:ext cx="27622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304" y="1058386"/>
            <a:ext cx="3960495" cy="4516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920" y="2160241"/>
            <a:ext cx="3502343" cy="44447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0" y="5691185"/>
            <a:ext cx="4569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>
                <a:hlinkClick r:id="rId4"/>
              </a:rPr>
              <a:t>http://ds106.us/ds106-radio/</a:t>
            </a:r>
            <a:r>
              <a:rPr lang="en-CA" sz="2800" dirty="0" smtClean="0"/>
              <a:t>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3444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78040" y="2849880"/>
            <a:ext cx="2804160" cy="128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2682240" y="108204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2682240" y="236220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2682240" y="365760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2682240" y="495300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7391400" y="3012906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MOOC</a:t>
            </a:r>
          </a:p>
          <a:p>
            <a:r>
              <a:rPr lang="fr-CA" sz="2800" dirty="0" smtClean="0"/>
              <a:t>Participants</a:t>
            </a:r>
            <a:endParaRPr lang="en-CA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1138981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Posts</a:t>
            </a:r>
            <a:r>
              <a:rPr lang="fr-CA" sz="2800" dirty="0" smtClean="0"/>
              <a:t> &amp; Articles</a:t>
            </a:r>
          </a:p>
          <a:p>
            <a:r>
              <a:rPr lang="fr-CA" dirty="0" err="1" smtClean="0"/>
              <a:t>Blogger</a:t>
            </a:r>
            <a:r>
              <a:rPr lang="fr-CA" dirty="0" smtClean="0"/>
              <a:t> - </a:t>
            </a:r>
            <a:r>
              <a:rPr lang="fr-CA" dirty="0" err="1" smtClean="0"/>
              <a:t>Wordpress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2377440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Posts</a:t>
            </a:r>
            <a:r>
              <a:rPr lang="fr-CA" sz="2800" dirty="0" smtClean="0"/>
              <a:t> &amp; Tweets</a:t>
            </a:r>
          </a:p>
          <a:p>
            <a:r>
              <a:rPr lang="fr-CA" dirty="0" err="1" smtClean="0"/>
              <a:t>Hashtags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3657600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Groups</a:t>
            </a:r>
          </a:p>
          <a:p>
            <a:r>
              <a:rPr lang="fr-CA" dirty="0" smtClean="0"/>
              <a:t>Google, Yahoo Groups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2971800" y="4953000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Channels</a:t>
            </a:r>
            <a:endParaRPr lang="fr-CA" sz="2800" dirty="0" smtClean="0"/>
          </a:p>
          <a:p>
            <a:r>
              <a:rPr lang="fr-CA" dirty="0" smtClean="0"/>
              <a:t>YouTube, Flickr, </a:t>
            </a:r>
            <a:r>
              <a:rPr lang="fr-CA" dirty="0" err="1" smtClean="0"/>
              <a:t>Soundcloud</a:t>
            </a:r>
            <a:endParaRPr lang="en-CA" dirty="0"/>
          </a:p>
        </p:txBody>
      </p:sp>
      <p:cxnSp>
        <p:nvCxnSpPr>
          <p:cNvPr id="16" name="Elbow Connector 15"/>
          <p:cNvCxnSpPr>
            <a:stCxn id="4" idx="1"/>
            <a:endCxn id="5" idx="3"/>
          </p:cNvCxnSpPr>
          <p:nvPr/>
        </p:nvCxnSpPr>
        <p:spPr>
          <a:xfrm rot="10800000">
            <a:off x="5730240" y="1554480"/>
            <a:ext cx="1447800" cy="19354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4" idx="1"/>
            <a:endCxn id="6" idx="3"/>
          </p:cNvCxnSpPr>
          <p:nvPr/>
        </p:nvCxnSpPr>
        <p:spPr>
          <a:xfrm rot="10800000">
            <a:off x="5730240" y="2834640"/>
            <a:ext cx="1447800" cy="65532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4" idx="1"/>
            <a:endCxn id="7" idx="3"/>
          </p:cNvCxnSpPr>
          <p:nvPr/>
        </p:nvCxnSpPr>
        <p:spPr>
          <a:xfrm rot="10800000" flipV="1">
            <a:off x="5730240" y="3489960"/>
            <a:ext cx="1447800" cy="6400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4" idx="1"/>
            <a:endCxn id="8" idx="3"/>
          </p:cNvCxnSpPr>
          <p:nvPr/>
        </p:nvCxnSpPr>
        <p:spPr>
          <a:xfrm rot="10800000" flipV="1">
            <a:off x="5730240" y="3489960"/>
            <a:ext cx="1447800" cy="19354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477000" y="3489960"/>
            <a:ext cx="350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336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0062" y="1859962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8427720" y="70104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8427720" y="198120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8427720" y="327660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8427720" y="4572000"/>
            <a:ext cx="3048000" cy="944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8717280" y="757981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Posts</a:t>
            </a:r>
            <a:r>
              <a:rPr lang="fr-CA" sz="2800" dirty="0" smtClean="0"/>
              <a:t> &amp; Articles</a:t>
            </a:r>
          </a:p>
          <a:p>
            <a:r>
              <a:rPr lang="fr-CA" dirty="0" err="1" smtClean="0"/>
              <a:t>Blogger</a:t>
            </a:r>
            <a:r>
              <a:rPr lang="fr-CA" dirty="0" smtClean="0"/>
              <a:t> - </a:t>
            </a:r>
            <a:r>
              <a:rPr lang="fr-CA" dirty="0" err="1" smtClean="0"/>
              <a:t>Wordpress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8717280" y="1996440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Posts</a:t>
            </a:r>
            <a:r>
              <a:rPr lang="fr-CA" sz="2800" dirty="0" smtClean="0"/>
              <a:t> &amp; Tweets</a:t>
            </a:r>
          </a:p>
          <a:p>
            <a:r>
              <a:rPr lang="fr-CA" dirty="0" err="1" smtClean="0"/>
              <a:t>Hashtags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8717280" y="3276600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Groups</a:t>
            </a:r>
          </a:p>
          <a:p>
            <a:r>
              <a:rPr lang="fr-CA" dirty="0" smtClean="0"/>
              <a:t>Google, Yahoo Groups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8717280" y="4572000"/>
            <a:ext cx="2758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Channels</a:t>
            </a:r>
            <a:endParaRPr lang="fr-CA" sz="2800" dirty="0" smtClean="0"/>
          </a:p>
          <a:p>
            <a:r>
              <a:rPr lang="fr-CA" dirty="0" smtClean="0"/>
              <a:t>YouTube, Flickr, </a:t>
            </a:r>
            <a:r>
              <a:rPr lang="fr-CA" dirty="0" err="1" smtClean="0"/>
              <a:t>Soundcloud</a:t>
            </a:r>
            <a:endParaRPr lang="en-CA" dirty="0"/>
          </a:p>
        </p:txBody>
      </p:sp>
      <p:cxnSp>
        <p:nvCxnSpPr>
          <p:cNvPr id="14" name="Elbow Connector 13"/>
          <p:cNvCxnSpPr>
            <a:stCxn id="5" idx="1"/>
            <a:endCxn id="4" idx="3"/>
          </p:cNvCxnSpPr>
          <p:nvPr/>
        </p:nvCxnSpPr>
        <p:spPr>
          <a:xfrm rot="10800000" flipV="1">
            <a:off x="6670874" y="1173480"/>
            <a:ext cx="1756846" cy="128016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6" idx="1"/>
            <a:endCxn id="4" idx="3"/>
          </p:cNvCxnSpPr>
          <p:nvPr/>
        </p:nvCxnSpPr>
        <p:spPr>
          <a:xfrm rot="10800000">
            <a:off x="6670874" y="2453640"/>
            <a:ext cx="1756846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1"/>
            <a:endCxn id="4" idx="3"/>
          </p:cNvCxnSpPr>
          <p:nvPr/>
        </p:nvCxnSpPr>
        <p:spPr>
          <a:xfrm rot="10800000">
            <a:off x="6670874" y="2453640"/>
            <a:ext cx="1756846" cy="1295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8" idx="1"/>
            <a:endCxn id="4" idx="3"/>
          </p:cNvCxnSpPr>
          <p:nvPr/>
        </p:nvCxnSpPr>
        <p:spPr>
          <a:xfrm rot="10800000">
            <a:off x="6670874" y="2453640"/>
            <a:ext cx="1756846" cy="25908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15697" y="2240726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Links</a:t>
            </a:r>
            <a:endParaRPr lang="en-CA" dirty="0"/>
          </a:p>
        </p:txBody>
      </p:sp>
      <p:sp>
        <p:nvSpPr>
          <p:cNvPr id="22" name="Rectangle 21"/>
          <p:cNvSpPr/>
          <p:nvPr/>
        </p:nvSpPr>
        <p:spPr>
          <a:xfrm>
            <a:off x="4610062" y="3513919"/>
            <a:ext cx="2060812" cy="1187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3" name="Elbow Connector 22"/>
          <p:cNvCxnSpPr>
            <a:stCxn id="22" idx="1"/>
          </p:cNvCxnSpPr>
          <p:nvPr/>
        </p:nvCxnSpPr>
        <p:spPr>
          <a:xfrm rot="10800000">
            <a:off x="2016988" y="2517633"/>
            <a:ext cx="2593075" cy="158996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>
            <a:off x="2016986" y="3513918"/>
            <a:ext cx="2593076" cy="59367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22" idx="1"/>
          </p:cNvCxnSpPr>
          <p:nvPr/>
        </p:nvCxnSpPr>
        <p:spPr>
          <a:xfrm rot="10800000" flipV="1">
            <a:off x="2016988" y="4107597"/>
            <a:ext cx="2593074" cy="16718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2" idx="1"/>
          </p:cNvCxnSpPr>
          <p:nvPr/>
        </p:nvCxnSpPr>
        <p:spPr>
          <a:xfrm rot="10800000" flipV="1">
            <a:off x="2016988" y="4107596"/>
            <a:ext cx="2593075" cy="59367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5480" y="3252308"/>
            <a:ext cx="11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Email</a:t>
            </a:r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665480" y="4439664"/>
            <a:ext cx="11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RSS</a:t>
            </a:r>
            <a:endParaRPr lang="en-CA" dirty="0"/>
          </a:p>
        </p:txBody>
      </p:sp>
      <p:sp>
        <p:nvSpPr>
          <p:cNvPr id="29" name="TextBox 28"/>
          <p:cNvSpPr txBox="1"/>
          <p:nvPr/>
        </p:nvSpPr>
        <p:spPr>
          <a:xfrm>
            <a:off x="665480" y="5517837"/>
            <a:ext cx="135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Twitter</a:t>
            </a:r>
            <a:endParaRPr lang="en-CA" dirty="0"/>
          </a:p>
        </p:txBody>
      </p:sp>
      <p:cxnSp>
        <p:nvCxnSpPr>
          <p:cNvPr id="30" name="Straight Arrow Connector 29"/>
          <p:cNvCxnSpPr>
            <a:stCxn id="22" idx="1"/>
          </p:cNvCxnSpPr>
          <p:nvPr/>
        </p:nvCxnSpPr>
        <p:spPr>
          <a:xfrm flipH="1" flipV="1">
            <a:off x="3313524" y="4107596"/>
            <a:ext cx="129653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" idx="2"/>
            <a:endCxn id="22" idx="0"/>
          </p:cNvCxnSpPr>
          <p:nvPr/>
        </p:nvCxnSpPr>
        <p:spPr>
          <a:xfrm>
            <a:off x="5640468" y="3047317"/>
            <a:ext cx="0" cy="466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91168" y="3810757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 smtClean="0"/>
              <a:t>Posts</a:t>
            </a:r>
            <a:endParaRPr lang="en-CA" dirty="0"/>
          </a:p>
        </p:txBody>
      </p:sp>
      <p:sp>
        <p:nvSpPr>
          <p:cNvPr id="35" name="TextBox 34"/>
          <p:cNvSpPr txBox="1"/>
          <p:nvPr/>
        </p:nvSpPr>
        <p:spPr>
          <a:xfrm>
            <a:off x="673897" y="2240726"/>
            <a:ext cx="11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Web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9158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3200" dirty="0" smtClean="0"/>
              <a:t>RSS content</a:t>
            </a:r>
          </a:p>
          <a:p>
            <a:pPr lvl="1"/>
            <a:r>
              <a:rPr lang="en-CA" sz="2800" dirty="0" smtClean="0"/>
              <a:t>Feed list</a:t>
            </a:r>
          </a:p>
          <a:p>
            <a:pPr lvl="2"/>
            <a:r>
              <a:rPr lang="en-CA" sz="2400" dirty="0" smtClean="0"/>
              <a:t>Submit feed - RSS</a:t>
            </a:r>
          </a:p>
          <a:p>
            <a:pPr lvl="3"/>
            <a:r>
              <a:rPr lang="en-CA" sz="2000" dirty="0" smtClean="0"/>
              <a:t>Blog, twitter, group, etc.</a:t>
            </a:r>
          </a:p>
          <a:p>
            <a:pPr lvl="2"/>
            <a:r>
              <a:rPr lang="en-CA" sz="2400" dirty="0" smtClean="0"/>
              <a:t>Sign up account API</a:t>
            </a:r>
          </a:p>
          <a:p>
            <a:pPr lvl="2"/>
            <a:r>
              <a:rPr lang="en-CA" sz="2400" dirty="0" smtClean="0"/>
              <a:t>Relays</a:t>
            </a:r>
          </a:p>
          <a:p>
            <a:pPr lvl="3"/>
            <a:r>
              <a:rPr lang="en-CA" sz="2000" dirty="0" smtClean="0"/>
              <a:t>Yahoo Pipes</a:t>
            </a:r>
          </a:p>
          <a:p>
            <a:pPr lvl="3"/>
            <a:r>
              <a:rPr lang="en-CA" sz="2000" dirty="0" smtClean="0"/>
              <a:t>IFTTT</a:t>
            </a:r>
          </a:p>
          <a:p>
            <a:pPr lvl="3"/>
            <a:r>
              <a:rPr lang="en-CA" sz="2000" dirty="0" err="1" smtClean="0"/>
              <a:t>Hootsuite</a:t>
            </a:r>
            <a:endParaRPr lang="en-CA" sz="2000" dirty="0" smtClean="0"/>
          </a:p>
          <a:p>
            <a:pPr lvl="3"/>
            <a:r>
              <a:rPr lang="en-CA" sz="2000" dirty="0" err="1" smtClean="0"/>
              <a:t>Evernote</a:t>
            </a:r>
            <a:endParaRPr lang="en-CA" sz="2000" dirty="0" smtClean="0"/>
          </a:p>
          <a:p>
            <a:pPr marL="1828800" lvl="4" indent="0">
              <a:buNone/>
            </a:pPr>
            <a:endParaRPr lang="en-CA" dirty="0" smtClean="0"/>
          </a:p>
          <a:p>
            <a:pPr lvl="3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587" y="747712"/>
            <a:ext cx="5192713" cy="52591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416300" y="4787900"/>
            <a:ext cx="1612900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76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Daily news</a:t>
            </a:r>
          </a:p>
          <a:p>
            <a:pPr lvl="1"/>
            <a:r>
              <a:rPr lang="en-CA" sz="2800" dirty="0" smtClean="0"/>
              <a:t>Announcements</a:t>
            </a:r>
          </a:p>
          <a:p>
            <a:pPr lvl="1"/>
            <a:r>
              <a:rPr lang="en-CA" sz="2800" dirty="0" smtClean="0"/>
              <a:t>Calendar of events</a:t>
            </a:r>
          </a:p>
          <a:p>
            <a:pPr lvl="1"/>
            <a:r>
              <a:rPr lang="en-CA" sz="2800" dirty="0" smtClean="0"/>
              <a:t>Posts</a:t>
            </a:r>
          </a:p>
          <a:p>
            <a:pPr lvl="1"/>
            <a:r>
              <a:rPr lang="en-CA" sz="2800" dirty="0" smtClean="0"/>
              <a:t>RSS content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25" y="381000"/>
            <a:ext cx="66579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00" y="8302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sz="3600" dirty="0" smtClean="0"/>
              <a:t>Calendar</a:t>
            </a:r>
          </a:p>
          <a:p>
            <a:pPr lvl="1"/>
            <a:r>
              <a:rPr lang="en-CA" sz="3200" dirty="0" smtClean="0"/>
              <a:t>(broken bit)</a:t>
            </a:r>
          </a:p>
          <a:p>
            <a:pPr lvl="1"/>
            <a:r>
              <a:rPr lang="en-CA" sz="3200" dirty="0" smtClean="0"/>
              <a:t>List of events</a:t>
            </a:r>
          </a:p>
          <a:p>
            <a:pPr lvl="1"/>
            <a:r>
              <a:rPr lang="en-CA" sz="3200" dirty="0" smtClean="0"/>
              <a:t>Calendar formats</a:t>
            </a:r>
          </a:p>
          <a:p>
            <a:pPr lvl="2"/>
            <a:r>
              <a:rPr lang="en-CA" sz="2800" dirty="0" smtClean="0"/>
              <a:t> - .</a:t>
            </a:r>
            <a:r>
              <a:rPr lang="en-CA" sz="2800" dirty="0" err="1" smtClean="0"/>
              <a:t>ical</a:t>
            </a:r>
            <a:endParaRPr lang="en-CA" sz="2800" dirty="0" smtClean="0"/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562" y="830262"/>
            <a:ext cx="555307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32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10" y="22177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sz="3600" dirty="0" smtClean="0"/>
              <a:t>Events</a:t>
            </a:r>
          </a:p>
          <a:p>
            <a:pPr lvl="1"/>
            <a:r>
              <a:rPr lang="en-CA" sz="3200" dirty="0" smtClean="0"/>
              <a:t>- BB Collaborate</a:t>
            </a:r>
          </a:p>
          <a:p>
            <a:pPr lvl="2"/>
            <a:r>
              <a:rPr lang="en-CA" sz="2800" dirty="0" smtClean="0"/>
              <a:t>Recordings / URL + Player (Java)</a:t>
            </a:r>
          </a:p>
          <a:p>
            <a:pPr lvl="1"/>
            <a:r>
              <a:rPr lang="en-CA" sz="3200" dirty="0" smtClean="0"/>
              <a:t>Others – </a:t>
            </a:r>
            <a:r>
              <a:rPr lang="en-CA" sz="3200" dirty="0" err="1" smtClean="0"/>
              <a:t>Webx</a:t>
            </a:r>
            <a:r>
              <a:rPr lang="en-CA" sz="3200" dirty="0" smtClean="0"/>
              <a:t>, </a:t>
            </a:r>
            <a:r>
              <a:rPr lang="en-CA" sz="3200" dirty="0" err="1" smtClean="0"/>
              <a:t>Wiziq</a:t>
            </a:r>
            <a:r>
              <a:rPr lang="en-CA" sz="3200" dirty="0" smtClean="0"/>
              <a:t>, Adobe </a:t>
            </a:r>
            <a:r>
              <a:rPr lang="en-CA" sz="3200" dirty="0"/>
              <a:t>C</a:t>
            </a:r>
            <a:r>
              <a:rPr lang="en-CA" sz="3200" dirty="0" smtClean="0"/>
              <a:t>onnect</a:t>
            </a:r>
          </a:p>
          <a:p>
            <a:pPr lvl="1"/>
            <a:r>
              <a:rPr lang="en-CA" sz="3200" dirty="0" smtClean="0"/>
              <a:t>Webcasting =</a:t>
            </a:r>
          </a:p>
          <a:p>
            <a:pPr lvl="2"/>
            <a:r>
              <a:rPr lang="en-CA" sz="2800" dirty="0" smtClean="0"/>
              <a:t>Conferencing tool (any of above or Skype) +</a:t>
            </a:r>
          </a:p>
          <a:p>
            <a:pPr lvl="2"/>
            <a:r>
              <a:rPr lang="en-CA" sz="2800" dirty="0" smtClean="0"/>
              <a:t>Webcasting tool – YouTube, </a:t>
            </a:r>
            <a:r>
              <a:rPr lang="en-CA" sz="2800" dirty="0" err="1" smtClean="0"/>
              <a:t>LiveStream</a:t>
            </a:r>
            <a:r>
              <a:rPr lang="en-CA" sz="2800" dirty="0" smtClean="0"/>
              <a:t>, </a:t>
            </a:r>
            <a:r>
              <a:rPr lang="en-CA" sz="2800" dirty="0" err="1" smtClean="0"/>
              <a:t>Ustream</a:t>
            </a:r>
            <a:endParaRPr lang="en-CA" sz="2800" dirty="0" smtClean="0"/>
          </a:p>
          <a:p>
            <a:pPr lvl="1"/>
            <a:r>
              <a:rPr lang="en-CA" sz="3200" dirty="0" smtClean="0"/>
              <a:t>Recordings</a:t>
            </a:r>
            <a:endParaRPr lang="en-CA" sz="3200" dirty="0"/>
          </a:p>
          <a:p>
            <a:pPr lvl="1" algn="r"/>
            <a:endParaRPr lang="en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10" y="180974"/>
            <a:ext cx="4957777" cy="3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25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700" y="365125"/>
            <a:ext cx="9436100" cy="1325563"/>
          </a:xfrm>
        </p:spPr>
        <p:txBody>
          <a:bodyPr/>
          <a:lstStyle/>
          <a:p>
            <a:r>
              <a:rPr lang="fr-CA" dirty="0" smtClean="0"/>
              <a:t>How to </a:t>
            </a:r>
            <a:r>
              <a:rPr lang="fr-CA" dirty="0" err="1" smtClean="0"/>
              <a:t>Build</a:t>
            </a:r>
            <a:r>
              <a:rPr lang="fr-CA" dirty="0" smtClean="0"/>
              <a:t> A Learning Network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619" y="1690688"/>
            <a:ext cx="6354762" cy="49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05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481" y="365127"/>
            <a:ext cx="9224319" cy="1573403"/>
          </a:xfrm>
        </p:spPr>
        <p:txBody>
          <a:bodyPr/>
          <a:lstStyle/>
          <a:p>
            <a:r>
              <a:rPr lang="en-CA" dirty="0" smtClean="0"/>
              <a:t>The design is based on putting the learner at the center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925404" y="5371063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</a:t>
            </a:r>
          </a:p>
          <a:p>
            <a:r>
              <a:rPr lang="en-CA" dirty="0">
                <a:hlinkClick r:id="rId2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3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89" y="1838142"/>
            <a:ext cx="4552229" cy="34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17" y="1838141"/>
            <a:ext cx="3632756" cy="28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75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 Core Projects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0D42-4309-42CB-9101-536F0D1551A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76" y="1533147"/>
            <a:ext cx="8462735" cy="4603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44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 Repository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2048" y="1825628"/>
            <a:ext cx="2993466" cy="4453255"/>
          </a:xfrm>
        </p:spPr>
        <p:txBody>
          <a:bodyPr>
            <a:normAutofit fontScale="85000" lnSpcReduction="20000"/>
          </a:bodyPr>
          <a:lstStyle/>
          <a:p>
            <a:r>
              <a:rPr lang="en-CA" sz="3200" dirty="0"/>
              <a:t>Manage and discover list of sources and resources</a:t>
            </a:r>
          </a:p>
          <a:p>
            <a:r>
              <a:rPr lang="en-CA" sz="3200" dirty="0"/>
              <a:t>Maintain authentication and credentials </a:t>
            </a:r>
          </a:p>
          <a:p>
            <a:r>
              <a:rPr lang="en-CA" sz="3200" dirty="0"/>
              <a:t>Support APIs and metadata standards</a:t>
            </a:r>
          </a:p>
          <a:p>
            <a:r>
              <a:rPr lang="en-CA" sz="3200" dirty="0"/>
              <a:t>Gather, analyze and sort resources and/or metadata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72" y="1995156"/>
            <a:ext cx="4299928" cy="3002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1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How I </a:t>
            </a:r>
            <a:r>
              <a:rPr lang="fr-CA" dirty="0" err="1" smtClean="0"/>
              <a:t>Built</a:t>
            </a:r>
            <a:r>
              <a:rPr lang="fr-CA" dirty="0" smtClean="0"/>
              <a:t> Ed Radio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561" y="2299486"/>
            <a:ext cx="5717758" cy="376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50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Cloud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1489" y="1825627"/>
            <a:ext cx="3367463" cy="4351339"/>
          </a:xfrm>
        </p:spPr>
        <p:txBody>
          <a:bodyPr>
            <a:noAutofit/>
          </a:bodyPr>
          <a:lstStyle/>
          <a:p>
            <a:r>
              <a:rPr lang="en-CA" sz="2400" dirty="0"/>
              <a:t>Manage list of local and remote storage systems</a:t>
            </a:r>
          </a:p>
          <a:p>
            <a:r>
              <a:rPr lang="en-CA" sz="2400" dirty="0"/>
              <a:t>Maintain security, encryption, authentication and credentials </a:t>
            </a:r>
          </a:p>
          <a:p>
            <a:r>
              <a:rPr lang="en-CA" sz="2400" dirty="0"/>
              <a:t>Include local or personal device storage</a:t>
            </a:r>
          </a:p>
          <a:p>
            <a:r>
              <a:rPr lang="en-CA" sz="2400" dirty="0"/>
              <a:t>Manage and synchronize resource sets and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92" y="1690690"/>
            <a:ext cx="3466248" cy="2280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Assistant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914" y="1834640"/>
            <a:ext cx="4090086" cy="4794632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/>
              <a:t>Collect contextual information for system</a:t>
            </a:r>
          </a:p>
          <a:p>
            <a:r>
              <a:rPr lang="en-CA" sz="3200" dirty="0"/>
              <a:t>Display resources of various formats, </a:t>
            </a:r>
            <a:r>
              <a:rPr lang="en-CA" sz="3200" dirty="0" err="1"/>
              <a:t>inclusing</a:t>
            </a:r>
            <a:r>
              <a:rPr lang="en-CA" sz="3200" dirty="0"/>
              <a:t> SCORM, LTI, etc.</a:t>
            </a:r>
          </a:p>
          <a:p>
            <a:r>
              <a:rPr lang="en-CA" sz="3200" dirty="0"/>
              <a:t>Support (</a:t>
            </a:r>
            <a:r>
              <a:rPr lang="en-CA" sz="3200" dirty="0" err="1"/>
              <a:t>scaffolded</a:t>
            </a:r>
            <a:r>
              <a:rPr lang="en-CA" sz="3200" dirty="0"/>
              <a:t>) authoring environments</a:t>
            </a:r>
          </a:p>
          <a:p>
            <a:r>
              <a:rPr lang="en-CA" sz="3200" dirty="0"/>
              <a:t>Project LPSS capacity into external software and devices 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56" y="1690688"/>
            <a:ext cx="3953256" cy="2825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12690" y="6522327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68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Competency Recognition and Development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8"/>
            <a:ext cx="3980420" cy="4648327"/>
          </a:xfrm>
        </p:spPr>
        <p:txBody>
          <a:bodyPr>
            <a:normAutofit fontScale="92500" lnSpcReduction="10000"/>
          </a:bodyPr>
          <a:lstStyle/>
          <a:p>
            <a:r>
              <a:rPr lang="en-CA" sz="3200" dirty="0"/>
              <a:t>Import or create competency definitions</a:t>
            </a:r>
          </a:p>
          <a:p>
            <a:r>
              <a:rPr lang="en-CA" sz="3200" dirty="0"/>
              <a:t>Analyze interactions for skills and learning gaps</a:t>
            </a:r>
          </a:p>
          <a:p>
            <a:r>
              <a:rPr lang="en-CA" sz="3200" dirty="0"/>
              <a:t>Support development of learning plans</a:t>
            </a:r>
          </a:p>
          <a:p>
            <a:r>
              <a:rPr lang="en-CA" sz="3200" dirty="0"/>
              <a:t>Provide resource and service recommendations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032" y="1825626"/>
            <a:ext cx="3709416" cy="2820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19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Record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8854" y="1825627"/>
            <a:ext cx="5881816" cy="4351339"/>
          </a:xfrm>
        </p:spPr>
        <p:txBody>
          <a:bodyPr>
            <a:normAutofit fontScale="92500"/>
          </a:bodyPr>
          <a:lstStyle/>
          <a:p>
            <a:r>
              <a:rPr lang="en-CA" sz="3200" dirty="0"/>
              <a:t>Collect full record of interactions with all resources, external systems </a:t>
            </a:r>
          </a:p>
          <a:p>
            <a:r>
              <a:rPr lang="en-CA" sz="3200" dirty="0"/>
              <a:t>Support learning activity data exchange formats (</a:t>
            </a:r>
            <a:r>
              <a:rPr lang="en-CA" sz="3200" dirty="0" err="1"/>
              <a:t>eg</a:t>
            </a:r>
            <a:r>
              <a:rPr lang="en-CA" sz="3200" dirty="0"/>
              <a:t>. </a:t>
            </a:r>
            <a:r>
              <a:rPr lang="en-CA" sz="3200" dirty="0" err="1"/>
              <a:t>xAPI</a:t>
            </a:r>
            <a:r>
              <a:rPr lang="en-CA" sz="3200" dirty="0"/>
              <a:t>)</a:t>
            </a:r>
          </a:p>
          <a:p>
            <a:r>
              <a:rPr lang="en-CA" sz="3200" dirty="0"/>
              <a:t>Collect and present a person’s personal portfolio</a:t>
            </a:r>
          </a:p>
          <a:p>
            <a:r>
              <a:rPr lang="en-CA" sz="3200" dirty="0"/>
              <a:t>Display certifications and credentials (</a:t>
            </a:r>
            <a:r>
              <a:rPr lang="en-CA" sz="3200" dirty="0" err="1"/>
              <a:t>eg</a:t>
            </a:r>
            <a:r>
              <a:rPr lang="en-CA" sz="3200" dirty="0"/>
              <a:t>. badges)</a:t>
            </a:r>
          </a:p>
          <a:p>
            <a:r>
              <a:rPr lang="en-CA" sz="3200" dirty="0"/>
              <a:t>Maintain 3</a:t>
            </a:r>
            <a:r>
              <a:rPr lang="en-CA" sz="3200" baseline="30000" dirty="0"/>
              <a:t>rd</a:t>
            </a:r>
            <a:r>
              <a:rPr lang="en-CA" sz="3200" dirty="0"/>
              <a:t> party certification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720" y="2041570"/>
            <a:ext cx="1624584" cy="391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75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308" y="365127"/>
            <a:ext cx="9403492" cy="1609979"/>
          </a:xfrm>
        </p:spPr>
        <p:txBody>
          <a:bodyPr/>
          <a:lstStyle/>
          <a:p>
            <a:r>
              <a:rPr lang="en-CA" dirty="0" smtClean="0"/>
              <a:t>Implementation – from MOOC to Personal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0309" y="1948416"/>
            <a:ext cx="3682011" cy="4201859"/>
          </a:xfrm>
        </p:spPr>
        <p:txBody>
          <a:bodyPr>
            <a:normAutofit/>
          </a:bodyPr>
          <a:lstStyle/>
          <a:p>
            <a:r>
              <a:rPr lang="en-CA" sz="3200" dirty="0"/>
              <a:t>MOOC-REL (OIF)</a:t>
            </a:r>
          </a:p>
          <a:p>
            <a:r>
              <a:rPr lang="en-CA" sz="3200" dirty="0"/>
              <a:t>ALECSO</a:t>
            </a:r>
          </a:p>
          <a:p>
            <a:r>
              <a:rPr lang="en-CA" sz="3200" dirty="0"/>
              <a:t>MINT</a:t>
            </a:r>
          </a:p>
          <a:p>
            <a:r>
              <a:rPr lang="en-CA" sz="3200" dirty="0"/>
              <a:t>SHARE</a:t>
            </a:r>
          </a:p>
          <a:p>
            <a:r>
              <a:rPr lang="en-CA" sz="3200" dirty="0"/>
              <a:t>Badges</a:t>
            </a:r>
          </a:p>
          <a:p>
            <a:r>
              <a:rPr lang="en-CA" sz="3200" dirty="0"/>
              <a:t>Simulator</a:t>
            </a:r>
          </a:p>
          <a:p>
            <a:r>
              <a:rPr lang="en-CA" sz="3200" dirty="0"/>
              <a:t>Workplace T&amp;D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040" y="1975107"/>
            <a:ext cx="5751933" cy="2850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60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Implementation Projects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5747" y="1420867"/>
            <a:ext cx="34290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Ultimately, the objective is to support individual learning in a network</a:t>
            </a:r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49" y="1593155"/>
            <a:ext cx="5525899" cy="40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9847" y="5864210"/>
            <a:ext cx="785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http://integralleadershipmanifesto.com/manifesto/making-subject-object/</a:t>
            </a:r>
            <a:r>
              <a:rPr lang="en-CA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48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3600" dirty="0" smtClean="0"/>
              <a:t>Corporate / institutional clouds</a:t>
            </a:r>
            <a:endParaRPr lang="en-CA" dirty="0" smtClean="0"/>
          </a:p>
          <a:p>
            <a:pPr lvl="1"/>
            <a:r>
              <a:rPr lang="en-CA" dirty="0" err="1" smtClean="0"/>
              <a:t>xMOOCs</a:t>
            </a:r>
            <a:endParaRPr lang="en-CA" dirty="0" smtClean="0"/>
          </a:p>
          <a:p>
            <a:pPr lvl="1"/>
            <a:r>
              <a:rPr lang="en-CA" dirty="0" smtClean="0"/>
              <a:t>Content libraries</a:t>
            </a:r>
          </a:p>
          <a:p>
            <a:pPr lvl="1"/>
            <a:r>
              <a:rPr lang="en-CA" dirty="0" smtClean="0"/>
              <a:t>OAI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7" y="2385916"/>
            <a:ext cx="7192963" cy="39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02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87" y="1711325"/>
            <a:ext cx="7286625" cy="4095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8350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sz="3200" dirty="0"/>
              <a:t>3</a:t>
            </a:r>
            <a:r>
              <a:rPr lang="en-CA" sz="3200" dirty="0" smtClean="0"/>
              <a:t>rd party services</a:t>
            </a:r>
          </a:p>
          <a:p>
            <a:pPr lvl="1"/>
            <a:r>
              <a:rPr lang="en-CA" sz="2800" dirty="0" smtClean="0"/>
              <a:t>Recommender / indices / translation</a:t>
            </a:r>
          </a:p>
          <a:p>
            <a:pPr lvl="1"/>
            <a:r>
              <a:rPr lang="en-CA" sz="2800" dirty="0" smtClean="0"/>
              <a:t>Simulations / multiplayer games</a:t>
            </a:r>
          </a:p>
          <a:p>
            <a:pPr lvl="1"/>
            <a:r>
              <a:rPr lang="en-CA" sz="2800" dirty="0" err="1" smtClean="0"/>
              <a:t>IoT</a:t>
            </a:r>
            <a:endParaRPr lang="en-CA" sz="2800" dirty="0" smtClean="0"/>
          </a:p>
          <a:p>
            <a:pPr lvl="1"/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695700" y="5877997"/>
            <a:ext cx="7173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effectLst/>
              </a:rPr>
              <a:t>Logo for the MOOC "Your World is Your Lab." Credit: Michael Schatz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247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65125"/>
            <a:ext cx="9321800" cy="1325563"/>
          </a:xfrm>
        </p:spPr>
        <p:txBody>
          <a:bodyPr/>
          <a:lstStyle/>
          <a:p>
            <a:r>
              <a:rPr lang="en-CA" dirty="0" smtClean="0"/>
              <a:t>Why is this important?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5470" y="1825627"/>
            <a:ext cx="4986034" cy="4351339"/>
          </a:xfrm>
        </p:spPr>
        <p:txBody>
          <a:bodyPr>
            <a:normAutofit fontScale="92500" lnSpcReduction="10000"/>
          </a:bodyPr>
          <a:lstStyle/>
          <a:p>
            <a:r>
              <a:rPr lang="en-CA" sz="3200" dirty="0"/>
              <a:t>Because technology is </a:t>
            </a:r>
            <a:r>
              <a:rPr lang="en-CA" sz="3200" i="1" dirty="0"/>
              <a:t>not</a:t>
            </a:r>
            <a:r>
              <a:rPr lang="en-CA" sz="3200" dirty="0"/>
              <a:t> just a tool</a:t>
            </a:r>
          </a:p>
          <a:p>
            <a:r>
              <a:rPr lang="en-CA" sz="3200" dirty="0"/>
              <a:t>It gives us the capacity to do new things (the ‘affordances argument’)</a:t>
            </a:r>
          </a:p>
          <a:p>
            <a:r>
              <a:rPr lang="en-CA" sz="3200" dirty="0"/>
              <a:t>It represents an extension of our perceptions (the McLuhan argument)</a:t>
            </a:r>
          </a:p>
          <a:p>
            <a:r>
              <a:rPr lang="en-CA" sz="3200" dirty="0"/>
              <a:t>“We shape technology, and then technology shapes us”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108" y="1825628"/>
            <a:ext cx="2981325" cy="4124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16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hhome.wpengine.com/wp-content/uploads/2012/10/transfer-of-knowle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19" y="2406441"/>
            <a:ext cx="4529782" cy="26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keithcotps.sa.edu.au/Photos%5Cthumb%5CTechnology%282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77" y="1973319"/>
            <a:ext cx="3439057" cy="257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687" y="277996"/>
            <a:ext cx="8509686" cy="1695323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What kind of learner we become depends on what kind of learning technology we choose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832919" y="5601604"/>
            <a:ext cx="8662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hlinkClick r:id="rId4"/>
              </a:rPr>
              <a:t>http://singularityhub.com/2012/10/15/19th-century-french-artists-predicted-the-world-of-the-future-in-this-series-of-postcards/</a:t>
            </a:r>
            <a:r>
              <a:rPr lang="en-CA" sz="1200" dirty="0"/>
              <a:t> </a:t>
            </a:r>
          </a:p>
          <a:p>
            <a:r>
              <a:rPr lang="en-CA" sz="1200" dirty="0">
                <a:hlinkClick r:id="rId5"/>
              </a:rPr>
              <a:t>http://www.alter-inc.com/wearable.html</a:t>
            </a:r>
            <a:r>
              <a:rPr lang="en-CA" sz="1200" dirty="0"/>
              <a:t> </a:t>
            </a:r>
          </a:p>
          <a:p>
            <a:r>
              <a:rPr lang="en-CA" sz="1200" dirty="0">
                <a:hlinkClick r:id="rId6"/>
              </a:rPr>
              <a:t>http://www.keithcotps.sa.edu.au/Learning.htm</a:t>
            </a:r>
            <a:r>
              <a:rPr lang="en-CA" sz="1200" dirty="0"/>
              <a:t> </a:t>
            </a:r>
          </a:p>
        </p:txBody>
      </p:sp>
      <p:pic>
        <p:nvPicPr>
          <p:cNvPr id="5124" name="Picture 4" descr="http://www.alter-inc.com/images/photos/robo_bo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862" y="3420585"/>
            <a:ext cx="2006267" cy="20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221360" y="6485256"/>
            <a:ext cx="19004690" cy="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20" y="632585"/>
            <a:ext cx="7951153" cy="52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5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699" y="463431"/>
            <a:ext cx="6654801" cy="53396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699" y="560778"/>
            <a:ext cx="10515600" cy="1348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Stephen Downes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http://www.downes.ca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6140396"/>
            <a:ext cx="8921723" cy="7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9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12" y="1188720"/>
            <a:ext cx="8493473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484" y="2550695"/>
            <a:ext cx="2464791" cy="1624263"/>
          </a:xfrm>
          <a:prstGeom prst="rect">
            <a:avLst/>
          </a:prstGeom>
        </p:spPr>
      </p:pic>
      <p:cxnSp>
        <p:nvCxnSpPr>
          <p:cNvPr id="7" name="Elbow Connector 6"/>
          <p:cNvCxnSpPr/>
          <p:nvPr/>
        </p:nvCxnSpPr>
        <p:spPr>
          <a:xfrm flipV="1">
            <a:off x="4860758" y="1588168"/>
            <a:ext cx="2478505" cy="177465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4848726" y="3362826"/>
            <a:ext cx="2526632" cy="1762627"/>
          </a:xfrm>
          <a:prstGeom prst="bentConnector3">
            <a:avLst>
              <a:gd name="adj1" fmla="val 4952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96721" y="1262323"/>
            <a:ext cx="262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3600" dirty="0" smtClean="0">
                <a:latin typeface="+mj-lt"/>
              </a:rPr>
              <a:t>Flash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CA" sz="3600" dirty="0">
              <a:latin typeface="+mj-lt"/>
            </a:endParaRPr>
          </a:p>
          <a:p>
            <a:endParaRPr lang="fr-CA" sz="3600" dirty="0" smtClean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3600" dirty="0" smtClean="0">
                <a:latin typeface="+mj-lt"/>
              </a:rPr>
              <a:t>HTML5</a:t>
            </a:r>
            <a:endParaRPr lang="en-CA" sz="3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5988" y="4802287"/>
            <a:ext cx="184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.</a:t>
            </a:r>
            <a:r>
              <a:rPr lang="fr-CA" sz="3600" dirty="0" err="1" smtClean="0"/>
              <a:t>pls</a:t>
            </a:r>
            <a:endParaRPr lang="en-CA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509" y="2552459"/>
            <a:ext cx="1034834" cy="13458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040" y="977164"/>
            <a:ext cx="1227772" cy="12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34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21" y="542943"/>
            <a:ext cx="6294120" cy="4920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4040" y="5775960"/>
            <a:ext cx="9006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/>
              <a:t>.</a:t>
            </a:r>
            <a:r>
              <a:rPr lang="en-CA" sz="4000" dirty="0" err="1" smtClean="0"/>
              <a:t>pls</a:t>
            </a:r>
            <a:r>
              <a:rPr lang="en-CA" sz="4000" dirty="0" smtClean="0"/>
              <a:t> file – points to streaming source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5628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914400"/>
            <a:ext cx="956151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716</Words>
  <Application>Microsoft Office PowerPoint</Application>
  <PresentationFormat>Widescreen</PresentationFormat>
  <Paragraphs>223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Creating a Learning Network</vt:lpstr>
      <vt:lpstr>PowerPoint Presentation</vt:lpstr>
      <vt:lpstr>PowerPoint Presentation</vt:lpstr>
      <vt:lpstr>How I Built Ed Radio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 Built OLDaily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 Built a MOOC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Build A Learning Network</vt:lpstr>
      <vt:lpstr>The design is based on putting the learner at the center</vt:lpstr>
      <vt:lpstr>LPSS Core Projects</vt:lpstr>
      <vt:lpstr>Resource Repository Network</vt:lpstr>
      <vt:lpstr>Personal Cloud</vt:lpstr>
      <vt:lpstr>Personal Learning Assistant</vt:lpstr>
      <vt:lpstr>Competency Recognition and Development</vt:lpstr>
      <vt:lpstr>Personal Learning Record</vt:lpstr>
      <vt:lpstr>Implementation – from MOOC to Personal Learning</vt:lpstr>
      <vt:lpstr>Implementation Projects</vt:lpstr>
      <vt:lpstr>PowerPoint Presentation</vt:lpstr>
      <vt:lpstr>PowerPoint Presentation</vt:lpstr>
      <vt:lpstr>Why is this important?</vt:lpstr>
      <vt:lpstr>What kind of learner we become depends on what kind of learning technology we choose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Learning Network</dc:title>
  <dc:creator>Stephen Downes</dc:creator>
  <cp:lastModifiedBy>Stephen Downes</cp:lastModifiedBy>
  <cp:revision>34</cp:revision>
  <dcterms:created xsi:type="dcterms:W3CDTF">2014-10-05T01:05:38Z</dcterms:created>
  <dcterms:modified xsi:type="dcterms:W3CDTF">2014-10-07T12:01:50Z</dcterms:modified>
</cp:coreProperties>
</file>